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 varScale="1">
        <p:scale>
          <a:sx n="77" d="100"/>
          <a:sy n="77" d="100"/>
        </p:scale>
        <p:origin x="835" y="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1165B05-75EE-CB29-F9E8-D5F32A64F6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71262D3-015E-1883-2C0B-B865A2787D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C303C85-00D8-1361-E551-14F30FD4C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0A59B-0446-4942-885A-B81A14FCB03C}" type="datetimeFigureOut">
              <a:rPr kumimoji="1" lang="ja-JP" altLang="en-US" smtClean="0"/>
              <a:t>2026/1/14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8DC54E0-8061-DF63-ECFB-D6CE0BF805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B371F54-76BC-FB1E-6478-3A2B91CB78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D36F2-9A5D-4CE6-AC56-FD67E294C2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2181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71128F1-0D54-88A3-9BC5-95EC5E7AD8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A47B834-8230-570C-159E-10BC9993FD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6ED0855-68FE-05AC-43FE-F80067D60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0A59B-0446-4942-885A-B81A14FCB03C}" type="datetimeFigureOut">
              <a:rPr kumimoji="1" lang="ja-JP" altLang="en-US" smtClean="0"/>
              <a:t>2026/1/14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09E9E02-26D5-B197-807E-E1AE7A2EE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38016A9-CE38-5B5A-3A41-0DF1399BA8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D36F2-9A5D-4CE6-AC56-FD67E294C2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5346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F1C2EE8-AC93-467B-2A91-94850E968E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4318D3C-4E97-19BE-A57F-09DB77D42C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1222838-26E2-9ECF-52D7-125514815E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0A59B-0446-4942-885A-B81A14FCB03C}" type="datetimeFigureOut">
              <a:rPr kumimoji="1" lang="ja-JP" altLang="en-US" smtClean="0"/>
              <a:t>2026/1/14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BFB829E-2C66-32F8-4CEA-F2D6EED034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05A27F-D7AE-4258-6FE6-98A945FC3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D36F2-9A5D-4CE6-AC56-FD67E294C2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09325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6ACC123-3094-ABEC-8D59-CBE8EE5661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E7EC6D8-A013-B95B-EDFE-DCD476E4D9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45C4E5C-8D93-CCE9-0058-A2A4C01AA8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0A59B-0446-4942-885A-B81A14FCB03C}" type="datetimeFigureOut">
              <a:rPr kumimoji="1" lang="ja-JP" altLang="en-US" smtClean="0"/>
              <a:t>2026/1/14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F5D684F-5E29-89E5-152A-F66ABAD4FC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98781E-5597-A2EB-9F08-8BD9FF1A2C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D36F2-9A5D-4CE6-AC56-FD67E294C2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3878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6A32823-FF40-57A0-458C-47517DA0B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E133BCB-C37A-7410-C085-FCCD150522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DA3AC7F-0EAD-E91A-0697-AFDF8C7D24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0A59B-0446-4942-885A-B81A14FCB03C}" type="datetimeFigureOut">
              <a:rPr kumimoji="1" lang="ja-JP" altLang="en-US" smtClean="0"/>
              <a:t>2026/1/14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2FB647D-1E4D-575F-246C-2629CCCD62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9788A7B-D14C-3361-8E05-59FCBCABB1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D36F2-9A5D-4CE6-AC56-FD67E294C2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2830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104A579-AD10-C660-D761-32C4FD91E7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D7B2715-F771-1796-429A-BC15DBACFF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BB1CDA1-F48C-E2D6-8C34-E4CA962166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D4A9A28-0EF0-4B09-A924-BD2E3673B6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0A59B-0446-4942-885A-B81A14FCB03C}" type="datetimeFigureOut">
              <a:rPr kumimoji="1" lang="ja-JP" altLang="en-US" smtClean="0"/>
              <a:t>2026/1/14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36B3FC1-4F35-F506-5AEF-CF8549C5DA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26F164B-4711-8059-AEBF-5CC5139CB2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D36F2-9A5D-4CE6-AC56-FD67E294C2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8782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276417-C54D-9A6E-BCCA-A36AC6738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8A960E1-CE4B-4EF2-BC25-98A63C26FE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5D8F8FD-1ADD-3E3C-6348-36B3B7B690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E66A7C05-4FF0-6C9F-32C9-572D84F6BF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8332D777-81DB-5216-CD9C-E3A0614A09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D5F916C4-85AF-AA6C-88EC-8EEABA3AD2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0A59B-0446-4942-885A-B81A14FCB03C}" type="datetimeFigureOut">
              <a:rPr kumimoji="1" lang="ja-JP" altLang="en-US" smtClean="0"/>
              <a:t>2026/1/14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899561D-0136-D79C-6BF3-9378655797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1430E3A8-A966-1224-0950-1F0B1100C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D36F2-9A5D-4CE6-AC56-FD67E294C2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194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EDA765C-BC37-E31B-72A0-0CA01197FE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1EC7D21-56E7-0BF8-4990-67177E3F9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0A59B-0446-4942-885A-B81A14FCB03C}" type="datetimeFigureOut">
              <a:rPr kumimoji="1" lang="ja-JP" altLang="en-US" smtClean="0"/>
              <a:t>2026/1/14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5CC7B21-50F1-9DA5-D0B0-3538258CED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8260A2F-19C7-82DC-1209-CF7FDF205E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D36F2-9A5D-4CE6-AC56-FD67E294C2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4605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3C49F9FB-977F-EBF5-E116-0675F41DB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0A59B-0446-4942-885A-B81A14FCB03C}" type="datetimeFigureOut">
              <a:rPr kumimoji="1" lang="ja-JP" altLang="en-US" smtClean="0"/>
              <a:t>2026/1/14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7B0C0A5F-513B-8A00-FCE4-1D1E044B2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F2F20C6-466D-0C5F-043C-D31F11941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D36F2-9A5D-4CE6-AC56-FD67E294C2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9522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AA7B0D6-4222-DDF5-F609-1B94F28DF5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DBBF2EE-6287-361E-1CA9-3267A55B85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5D9D4C8-F59C-6A24-4EE3-7DB27C4546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D76BB4D-6230-1A40-8625-E9EB41102C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0A59B-0446-4942-885A-B81A14FCB03C}" type="datetimeFigureOut">
              <a:rPr kumimoji="1" lang="ja-JP" altLang="en-US" smtClean="0"/>
              <a:t>2026/1/14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6E7DBD5-3A1D-2F4D-592B-6F6D277ED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BF95E9C-CC81-5B9A-88C7-C1428CEA2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D36F2-9A5D-4CE6-AC56-FD67E294C2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6165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C8CC1FC-625F-70BA-68E8-A9FAB19CAE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35000C49-DBDD-AB97-0508-A4EDCB921B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CF078CB-9494-4465-48B2-10EFFB8FD2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3F6DE75-82B7-2DA1-C998-91FFC7FDCD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0A59B-0446-4942-885A-B81A14FCB03C}" type="datetimeFigureOut">
              <a:rPr kumimoji="1" lang="ja-JP" altLang="en-US" smtClean="0"/>
              <a:t>2026/1/14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ADEB216-CDA4-6548-A5B3-E45AFA0E0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75ADDAC-D969-4069-C9E0-C4A79069A3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D36F2-9A5D-4CE6-AC56-FD67E294C2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7832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A74FE5DB-5055-DE28-3346-C3666F2527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DCB5AD2-F792-F94C-84B2-F789E742D0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BFD7B75-067D-70B1-4D03-11ED41F3B5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90A59B-0446-4942-885A-B81A14FCB03C}" type="datetimeFigureOut">
              <a:rPr kumimoji="1" lang="ja-JP" altLang="en-US" smtClean="0"/>
              <a:t>2026/1/14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4F993A2-D980-5E7C-3CA9-6B593FF816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CA1CB27-96BB-4823-BF67-A09F9D00F5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5D36F2-9A5D-4CE6-AC56-FD67E294C2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5088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3">
            <a:extLst>
              <a:ext uri="{FF2B5EF4-FFF2-40B4-BE49-F238E27FC236}">
                <a16:creationId xmlns:a16="http://schemas.microsoft.com/office/drawing/2014/main" id="{B29C0BCA-80FA-61BF-5411-598ED6C1277B}"/>
              </a:ext>
            </a:extLst>
          </p:cNvPr>
          <p:cNvSpPr txBox="1">
            <a:spLocks noChangeArrowheads="1"/>
          </p:cNvSpPr>
          <p:nvPr/>
        </p:nvSpPr>
        <p:spPr>
          <a:xfrm>
            <a:off x="1524000" y="2473325"/>
            <a:ext cx="9144000" cy="18510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80000"/>
              </a:lnSpc>
              <a:buFontTx/>
              <a:buNone/>
            </a:pPr>
            <a:r>
              <a:rPr lang="ja-JP" altLang="en-US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私の今回の演題に関連して、</a:t>
            </a:r>
            <a:endParaRPr lang="en-US" altLang="ja-JP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>
              <a:lnSpc>
                <a:spcPct val="80000"/>
              </a:lnSpc>
              <a:buFontTx/>
              <a:buNone/>
            </a:pPr>
            <a:r>
              <a:rPr lang="ja-JP" altLang="en-US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開示すべき利益相反は以下のとおりです。</a:t>
            </a:r>
            <a:endParaRPr lang="en-US" altLang="ja-JP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>
              <a:lnSpc>
                <a:spcPct val="80000"/>
              </a:lnSpc>
              <a:buFontTx/>
              <a:buNone/>
            </a:pPr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</a:t>
            </a:r>
            <a:endParaRPr lang="en-US" altLang="ja-JP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>
              <a:lnSpc>
                <a:spcPct val="80000"/>
              </a:lnSpc>
              <a:buFontTx/>
              <a:buNone/>
            </a:pPr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</a:t>
            </a:r>
            <a:endParaRPr lang="en-US" altLang="ja-JP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5362" name="テキスト ボックス 3">
            <a:extLst>
              <a:ext uri="{FF2B5EF4-FFF2-40B4-BE49-F238E27FC236}">
                <a16:creationId xmlns:a16="http://schemas.microsoft.com/office/drawing/2014/main" id="{49520320-418E-55A4-E1FE-E9492A6D19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81688" y="6267450"/>
            <a:ext cx="39195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/>
              <a:t>（注：該当するもののみ記載）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0471EA8D-6A29-3233-4B4D-9ED1688570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52663" y="3675063"/>
            <a:ext cx="7639050" cy="220345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　　顧問料：なし</a:t>
            </a:r>
            <a:endParaRPr kumimoji="0" lang="en-US" altLang="ja-JP" sz="2400" kern="0" dirty="0">
              <a:latin typeface="ＭＳ Ｐゴシック" pitchFamily="28" charset="-128"/>
              <a:ea typeface="ＭＳ Ｐゴシック" pitchFamily="28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　　株式配当：△△株式会社</a:t>
            </a:r>
            <a:endParaRPr kumimoji="0" lang="en-US" altLang="ja-JP" sz="2400" kern="0" dirty="0">
              <a:latin typeface="ＭＳ Ｐゴシック" pitchFamily="28" charset="-128"/>
              <a:ea typeface="ＭＳ Ｐゴシック" pitchFamily="28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　　特許使用料：●●製薬</a:t>
            </a:r>
            <a:endParaRPr kumimoji="0" lang="en-US" altLang="ja-JP" sz="2400" kern="0" dirty="0">
              <a:latin typeface="ＭＳ Ｐゴシック" pitchFamily="28" charset="-128"/>
              <a:ea typeface="ＭＳ Ｐゴシック" pitchFamily="28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　　</a:t>
            </a:r>
            <a:r>
              <a:rPr kumimoji="0" lang="zh-TW" altLang="en-US" sz="2400" kern="0" dirty="0">
                <a:latin typeface="ＭＳ Ｐゴシック" pitchFamily="28" charset="-128"/>
                <a:ea typeface="ＭＳ Ｐゴシック" pitchFamily="28" charset="-128"/>
              </a:rPr>
              <a:t>講演料： ＸＸ薬品</a:t>
            </a:r>
            <a:endParaRPr kumimoji="0" lang="en-US" altLang="zh-TW" sz="2400" kern="0" dirty="0">
              <a:latin typeface="ＭＳ Ｐゴシック" pitchFamily="28" charset="-128"/>
              <a:ea typeface="ＭＳ Ｐゴシック" pitchFamily="28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　　原稿料：□□株式会社</a:t>
            </a:r>
            <a:endParaRPr kumimoji="0" lang="en-US" altLang="ja-JP" sz="2400" kern="0" dirty="0">
              <a:latin typeface="ＭＳ Ｐゴシック" pitchFamily="28" charset="-128"/>
              <a:ea typeface="ＭＳ Ｐゴシック" pitchFamily="28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　　研究費：</a:t>
            </a:r>
            <a:r>
              <a:rPr kumimoji="0" lang="en-US" altLang="ja-JP" sz="2400" kern="0" dirty="0">
                <a:latin typeface="ＭＳ Ｐゴシック" pitchFamily="28" charset="-128"/>
                <a:ea typeface="ＭＳ Ｐゴシック" pitchFamily="28" charset="-128"/>
              </a:rPr>
              <a:t>○○</a:t>
            </a: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製薬</a:t>
            </a:r>
            <a:endParaRPr kumimoji="0" lang="en-US" altLang="ja-JP" sz="2400" kern="0" dirty="0">
              <a:latin typeface="ＭＳ Ｐゴシック" pitchFamily="28" charset="-128"/>
              <a:ea typeface="ＭＳ Ｐゴシック" pitchFamily="28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　　その他：</a:t>
            </a:r>
            <a:endParaRPr kumimoji="0" lang="en-US" altLang="ja-JP" sz="2400" kern="0" dirty="0">
              <a:latin typeface="ＭＳ Ｐゴシック" pitchFamily="28" charset="-128"/>
              <a:ea typeface="ＭＳ Ｐゴシック" pitchFamily="28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　　　　</a:t>
            </a:r>
            <a:endParaRPr kumimoji="0" lang="en-US" altLang="ja-JP" sz="2400" kern="0" dirty="0">
              <a:latin typeface="ＭＳ Ｐゴシック" pitchFamily="28" charset="-128"/>
              <a:ea typeface="ＭＳ Ｐゴシック" pitchFamily="28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　　</a:t>
            </a:r>
            <a:endParaRPr kumimoji="0" lang="en-US" altLang="ja-JP" sz="2400" kern="0" dirty="0">
              <a:latin typeface="ＭＳ Ｐゴシック" pitchFamily="28" charset="-128"/>
              <a:ea typeface="ＭＳ Ｐゴシック" pitchFamily="28" charset="-128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28B68244-DFA0-148A-1A6F-C160514273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9725" y="254000"/>
            <a:ext cx="11504613" cy="196373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r>
              <a:rPr kumimoji="0" lang="ja-JP" altLang="en-US" sz="3200" b="1" kern="0" dirty="0">
                <a:solidFill>
                  <a:schemeClr val="bg1"/>
                </a:solidFill>
                <a:latin typeface="Arial" charset="0"/>
                <a:ea typeface="ＭＳ Ｐゴシック" pitchFamily="28" charset="-128"/>
              </a:rPr>
              <a:t>第</a:t>
            </a:r>
            <a:r>
              <a:rPr kumimoji="0" lang="en-US" altLang="ja-JP" sz="3200" b="1" kern="0" dirty="0">
                <a:solidFill>
                  <a:schemeClr val="bg1"/>
                </a:solidFill>
                <a:latin typeface="Arial" charset="0"/>
                <a:ea typeface="ＭＳ Ｐゴシック" pitchFamily="28" charset="-128"/>
              </a:rPr>
              <a:t>18</a:t>
            </a:r>
            <a:r>
              <a:rPr kumimoji="0" lang="ja-JP" altLang="en-US" sz="3200" b="1" kern="0" dirty="0">
                <a:solidFill>
                  <a:schemeClr val="bg1"/>
                </a:solidFill>
                <a:latin typeface="Arial" charset="0"/>
                <a:ea typeface="ＭＳ Ｐゴシック" pitchFamily="28" charset="-128"/>
              </a:rPr>
              <a:t>回日本がん薬剤学会（</a:t>
            </a:r>
            <a:r>
              <a:rPr kumimoji="0" lang="en-US" altLang="ja-JP" sz="3200" b="1" kern="0" dirty="0">
                <a:solidFill>
                  <a:schemeClr val="bg1"/>
                </a:solidFill>
                <a:latin typeface="Arial" charset="0"/>
                <a:ea typeface="ＭＳ Ｐゴシック" pitchFamily="28" charset="-128"/>
              </a:rPr>
              <a:t>JSOPP</a:t>
            </a:r>
            <a:r>
              <a:rPr kumimoji="0" lang="ja-JP" altLang="en-US" sz="3200" b="1" kern="0" dirty="0">
                <a:solidFill>
                  <a:schemeClr val="bg1"/>
                </a:solidFill>
                <a:latin typeface="Arial" charset="0"/>
                <a:ea typeface="ＭＳ Ｐゴシック" pitchFamily="28" charset="-128"/>
              </a:rPr>
              <a:t>）学術大会</a:t>
            </a:r>
            <a:endParaRPr kumimoji="0" lang="en-US" altLang="ja-JP" sz="3200" b="1" kern="0" dirty="0">
              <a:solidFill>
                <a:schemeClr val="bg1"/>
              </a:solidFill>
              <a:latin typeface="Arial" charset="0"/>
              <a:ea typeface="ＭＳ Ｐゴシック" pitchFamily="28" charset="-128"/>
            </a:endParaRPr>
          </a:p>
          <a:p>
            <a:pPr eaLnBrk="1" hangingPunct="1">
              <a:defRPr/>
            </a:pPr>
            <a:r>
              <a:rPr kumimoji="0" lang="ja-JP" altLang="en-US" sz="3200" b="1" kern="0" dirty="0">
                <a:solidFill>
                  <a:schemeClr val="bg1"/>
                </a:solidFill>
                <a:latin typeface="Arial" charset="0"/>
                <a:ea typeface="ＭＳ Ｐゴシック" pitchFamily="28" charset="-128"/>
              </a:rPr>
              <a:t>利益相反の開示</a:t>
            </a:r>
            <a:br>
              <a:rPr kumimoji="0" lang="en-US" altLang="ja-JP" sz="3600" b="1" kern="0" dirty="0">
                <a:solidFill>
                  <a:schemeClr val="bg1"/>
                </a:solidFill>
                <a:latin typeface="Arial" charset="0"/>
                <a:ea typeface="ＭＳ Ｐゴシック" pitchFamily="28" charset="-128"/>
              </a:rPr>
            </a:br>
            <a:r>
              <a:rPr kumimoji="0" lang="ja-JP" altLang="en-US" sz="1600" b="1" kern="0" dirty="0">
                <a:solidFill>
                  <a:schemeClr val="bg1"/>
                </a:solidFill>
                <a:latin typeface="Arial" charset="0"/>
                <a:ea typeface="ＭＳ Ｐゴシック" pitchFamily="28" charset="-128"/>
              </a:rPr>
              <a:t>　</a:t>
            </a:r>
            <a:br>
              <a:rPr kumimoji="0" lang="en-US" altLang="ja-JP" sz="2400" b="1" i="1" kern="0" dirty="0">
                <a:solidFill>
                  <a:schemeClr val="bg1"/>
                </a:solidFill>
                <a:ea typeface="ＭＳ Ｐゴシック" pitchFamily="28" charset="-128"/>
              </a:rPr>
            </a:br>
            <a:r>
              <a:rPr kumimoji="0" lang="ja-JP" altLang="en-US" sz="2400" b="1" kern="0" dirty="0">
                <a:solidFill>
                  <a:schemeClr val="bg1"/>
                </a:solidFill>
                <a:ea typeface="ＭＳ Ｐゴシック" pitchFamily="28" charset="-128"/>
              </a:rPr>
              <a:t>筆頭発表者名：　</a:t>
            </a:r>
            <a:r>
              <a:rPr kumimoji="0" lang="en-US" altLang="ja-JP" sz="2400" b="1" kern="0" dirty="0">
                <a:solidFill>
                  <a:schemeClr val="bg1"/>
                </a:solidFill>
                <a:ea typeface="ＭＳ Ｐゴシック" pitchFamily="28" charset="-128"/>
              </a:rPr>
              <a:t>○○ ○○</a:t>
            </a:r>
          </a:p>
        </p:txBody>
      </p:sp>
    </p:spTree>
    <p:extLst>
      <p:ext uri="{BB962C8B-B14F-4D97-AF65-F5344CB8AC3E}">
        <p14:creationId xmlns:p14="http://schemas.microsoft.com/office/powerpoint/2010/main" val="22667412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96</Words>
  <Application>Microsoft Office PowerPoint</Application>
  <PresentationFormat>ワイド画面</PresentationFormat>
  <Paragraphs>16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慎也 高田</dc:creator>
  <cp:lastModifiedBy>慎也 高田</cp:lastModifiedBy>
  <cp:revision>1</cp:revision>
  <dcterms:created xsi:type="dcterms:W3CDTF">2026-01-13T18:37:29Z</dcterms:created>
  <dcterms:modified xsi:type="dcterms:W3CDTF">2026-01-13T18:38:15Z</dcterms:modified>
</cp:coreProperties>
</file>